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DDB399-2C98-4EFE-9AC0-E0F8433E5AA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FB6A02D-503D-4D58-B333-7EB3683C8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3657600"/>
            <a:ext cx="6480048" cy="198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smtClean="0"/>
              <a:t/>
            </a:r>
            <a:br>
              <a:rPr smtClean="0"/>
            </a:br>
            <a:r>
              <a:rPr lang="en-US" dirty="0" smtClean="0"/>
              <a:t>N</a:t>
            </a:r>
            <a:r>
              <a:rPr smtClean="0"/>
              <a:t>atural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arwin quo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1000"/>
            <a:ext cx="8403431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rlin Sans FB Demi" pitchFamily="34" charset="0"/>
              </a:rPr>
              <a:t>4) 	ADAPTATION</a:t>
            </a:r>
            <a:endParaRPr lang="en-US" dirty="0">
              <a:solidFill>
                <a:srgbClr val="FFFF0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077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When an inherited trait that </a:t>
            </a:r>
            <a:r>
              <a:rPr lang="en-US" smtClean="0"/>
              <a:t>helps </a:t>
            </a:r>
            <a:r>
              <a:rPr lang="en-US" smtClean="0"/>
              <a:t>an organism </a:t>
            </a:r>
            <a:r>
              <a:rPr lang="en-US" dirty="0" smtClean="0"/>
              <a:t>survive and reproduce in </a:t>
            </a:r>
            <a:r>
              <a:rPr lang="en-US" smtClean="0"/>
              <a:t>its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environment it is called an </a:t>
            </a:r>
            <a:r>
              <a:rPr lang="en-US" sz="3200" u="sng" dirty="0" smtClean="0">
                <a:solidFill>
                  <a:srgbClr val="00B0F0"/>
                </a:solidFill>
                <a:latin typeface="Arial Black" pitchFamily="34" charset="0"/>
              </a:rPr>
              <a:t>ADAPTATION.</a:t>
            </a:r>
          </a:p>
          <a:p>
            <a:pPr>
              <a:buNone/>
            </a:pPr>
            <a:r>
              <a:rPr lang="en-US" sz="3200" dirty="0" smtClean="0">
                <a:latin typeface="+mj-lt"/>
              </a:rPr>
              <a:t>An adaptation will grow more common in a population with each new generation.</a:t>
            </a:r>
            <a:endParaRPr lang="en-US" sz="3200" dirty="0">
              <a:latin typeface="+mj-lt"/>
            </a:endParaRPr>
          </a:p>
        </p:txBody>
      </p:sp>
      <p:pic>
        <p:nvPicPr>
          <p:cNvPr id="4" name="Picture 3" descr="giraffe neck adapt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4093185"/>
            <a:ext cx="2819400" cy="24885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heetahle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4114800"/>
            <a:ext cx="4568414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6200" y="62484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This adaptation would not favored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th nat selec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228" y="457200"/>
            <a:ext cx="8146172" cy="60780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nat sel proces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9" y="381000"/>
            <a:ext cx="8818425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92D050"/>
                </a:solidFill>
                <a:latin typeface="Berlin Sans FB Demi" pitchFamily="34" charset="0"/>
              </a:rPr>
              <a:t>EXTINCTION</a:t>
            </a:r>
            <a:endParaRPr lang="en-US" sz="5400" dirty="0">
              <a:solidFill>
                <a:srgbClr val="92D05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Extinction:  when all individuals of a species have died.</a:t>
            </a:r>
          </a:p>
          <a:p>
            <a:r>
              <a:rPr lang="en-US" dirty="0" smtClean="0"/>
              <a:t>If no individuals have traits that help them survive the changed environment and reproduce, they will die out.</a:t>
            </a:r>
            <a:endParaRPr lang="en-US" dirty="0"/>
          </a:p>
        </p:txBody>
      </p:sp>
      <p:pic>
        <p:nvPicPr>
          <p:cNvPr id="4" name="Picture 3" descr="polar-bear-tragedy-svalbard-norway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905000"/>
            <a:ext cx="5715362" cy="3809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Darwin’s Travels</a:t>
            </a:r>
            <a:endParaRPr lang="en-US" dirty="0"/>
          </a:p>
        </p:txBody>
      </p:sp>
      <p:pic>
        <p:nvPicPr>
          <p:cNvPr id="4" name="Content Placeholder 3" descr="darwin's voy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524000"/>
            <a:ext cx="8534399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Darwin’s Observations</a:t>
            </a:r>
            <a:endParaRPr lang="en-US" dirty="0"/>
          </a:p>
        </p:txBody>
      </p:sp>
      <p:pic>
        <p:nvPicPr>
          <p:cNvPr id="4" name="Content Placeholder 3" descr="darw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1" y="1447801"/>
            <a:ext cx="2826006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beag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4333875"/>
            <a:ext cx="1809750" cy="2524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2800" y="1524000"/>
            <a:ext cx="54497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Charles Darwin was a naturalist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hat traveled aboard the HMS Beagle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n the 1800’s.  He observed</a:t>
            </a:r>
          </a:p>
          <a:p>
            <a:r>
              <a:rPr lang="en-US" sz="2400" dirty="0"/>
              <a:t>o</a:t>
            </a:r>
            <a:r>
              <a:rPr lang="en-US" sz="2400" dirty="0" smtClean="0"/>
              <a:t>rganisms in South America and on 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he Galapagos Islands. (finches)</a:t>
            </a:r>
          </a:p>
          <a:p>
            <a:r>
              <a:rPr lang="en-US" sz="2400" dirty="0" smtClean="0"/>
              <a:t>He noticed they differed from island to 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sland .  He also studied fossils to </a:t>
            </a:r>
          </a:p>
          <a:p>
            <a:r>
              <a:rPr lang="en-US" sz="2400" dirty="0"/>
              <a:t>d</a:t>
            </a:r>
            <a:r>
              <a:rPr lang="en-US" sz="2400" dirty="0" smtClean="0"/>
              <a:t>etermine how organisms </a:t>
            </a:r>
          </a:p>
          <a:p>
            <a:r>
              <a:rPr lang="en-US" sz="2400" dirty="0"/>
              <a:t>l</a:t>
            </a:r>
            <a:r>
              <a:rPr lang="en-US" sz="2400" dirty="0" smtClean="0"/>
              <a:t>ooked in the past.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4 Ideas that influenced Darwin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500" dirty="0" smtClean="0">
                <a:solidFill>
                  <a:srgbClr val="00B0F0"/>
                </a:solidFill>
              </a:rPr>
              <a:t>Organisms pass traits to offspring.</a:t>
            </a:r>
          </a:p>
          <a:p>
            <a:pPr>
              <a:buNone/>
            </a:pPr>
            <a:r>
              <a:rPr lang="en-US" dirty="0" smtClean="0"/>
              <a:t>A </a:t>
            </a:r>
            <a:r>
              <a:rPr lang="en-US" b="1" u="sng" dirty="0" smtClean="0">
                <a:solidFill>
                  <a:srgbClr val="FFFF00"/>
                </a:solidFill>
              </a:rPr>
              <a:t>trait</a:t>
            </a:r>
            <a:r>
              <a:rPr lang="en-US" dirty="0" smtClean="0"/>
              <a:t> is a form of an inherited characteristic.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500" dirty="0" smtClean="0">
                <a:solidFill>
                  <a:srgbClr val="00B0F0"/>
                </a:solidFill>
              </a:rPr>
              <a:t>Organisms acquire traits.  </a:t>
            </a:r>
          </a:p>
          <a:p>
            <a:pPr>
              <a:buNone/>
            </a:pPr>
            <a:r>
              <a:rPr lang="en-US" dirty="0" smtClean="0"/>
              <a:t>Lamarck thought organisms could acquire and pass on traits.  For example:  Big muscles could be passed to offspring if someone worked out to get big muscles.</a:t>
            </a:r>
          </a:p>
          <a:p>
            <a:pPr>
              <a:buNone/>
            </a:pPr>
            <a:r>
              <a:rPr lang="en-US" dirty="0" smtClean="0"/>
              <a:t>			(This is NOT true!)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Earth changes over time.</a:t>
            </a:r>
          </a:p>
          <a:p>
            <a:pPr>
              <a:buNone/>
            </a:pPr>
            <a:r>
              <a:rPr lang="en-US" dirty="0" smtClean="0"/>
              <a:t>Scientists noticed layers in earth’s crust.  Said small changes in rock have collected over millions of years.  Darwin thought they same could be for life forms.</a:t>
            </a:r>
          </a:p>
          <a:p>
            <a:r>
              <a:rPr lang="en-US" sz="3200" dirty="0" smtClean="0">
                <a:solidFill>
                  <a:srgbClr val="00B0F0"/>
                </a:solidFill>
              </a:rPr>
              <a:t>A struggle for survival exists</a:t>
            </a:r>
          </a:p>
          <a:p>
            <a:pPr>
              <a:buNone/>
            </a:pPr>
            <a:r>
              <a:rPr lang="en-US" sz="3200" dirty="0" smtClean="0"/>
              <a:t>Darwin read paper about how environment can affect which organisms live and which die (disease, predation, competition)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 Black" pitchFamily="34" charset="0"/>
              </a:rPr>
              <a:t>FOUR PARTS OF NATURAL SELECTION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1.)  </a:t>
            </a:r>
            <a:r>
              <a:rPr lang="en-US" sz="3600" u="sng" dirty="0" smtClean="0">
                <a:solidFill>
                  <a:srgbClr val="FFFF00"/>
                </a:solidFill>
                <a:latin typeface="Berlin Sans FB Demi" pitchFamily="34" charset="0"/>
              </a:rPr>
              <a:t>OVERPRODUCTION:</a:t>
            </a:r>
          </a:p>
          <a:p>
            <a:pPr>
              <a:buNone/>
            </a:pPr>
            <a:r>
              <a:rPr lang="en-US" sz="3600" dirty="0" smtClean="0">
                <a:latin typeface="Berlin Sans FB Demi" pitchFamily="34" charset="0"/>
              </a:rPr>
              <a:t>More offspring are produced than can survive</a:t>
            </a:r>
            <a:endParaRPr lang="en-US" sz="3600" dirty="0">
              <a:latin typeface="Berlin Sans FB Demi" pitchFamily="34" charset="0"/>
            </a:endParaRPr>
          </a:p>
        </p:txBody>
      </p:sp>
      <p:pic>
        <p:nvPicPr>
          <p:cNvPr id="4" name="Picture 3" descr="overproduction turtl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429000"/>
            <a:ext cx="36576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overproduction fis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352800"/>
            <a:ext cx="3962400" cy="2552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ounded Rectangular Callout 5"/>
          <p:cNvSpPr/>
          <p:nvPr/>
        </p:nvSpPr>
        <p:spPr>
          <a:xfrm>
            <a:off x="1295400" y="5867400"/>
            <a:ext cx="2895600" cy="838200"/>
          </a:xfrm>
          <a:prstGeom prst="wedgeRoundRectCallout">
            <a:avLst>
              <a:gd name="adj1" fmla="val -38809"/>
              <a:gd name="adj2" fmla="val -130507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 Black" pitchFamily="34" charset="0"/>
              </a:rPr>
              <a:t>Only 1 in 1,000 hatchlings survive to adulthood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rlin Sans FB Demi" pitchFamily="34" charset="0"/>
              </a:rPr>
              <a:t>2.) GENETIC VARIATION</a:t>
            </a:r>
            <a:endParaRPr lang="en-US" dirty="0">
              <a:solidFill>
                <a:srgbClr val="FFFF0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Offspring are born with small or big differences in their traits.  Some of these variations will be more advantageous in a population.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MUTATION</a:t>
            </a:r>
            <a:r>
              <a:rPr lang="en-US" dirty="0" smtClean="0"/>
              <a:t> – a change in genetic material that can cause variations.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variation snail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931920"/>
            <a:ext cx="4279392" cy="2468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orn variation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3276600"/>
            <a:ext cx="3507724" cy="2117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953000" y="55626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Some variations are random in nature and some variations are</a:t>
            </a:r>
          </a:p>
          <a:p>
            <a:r>
              <a:rPr lang="en-US" dirty="0" smtClean="0">
                <a:latin typeface="Arial Black" pitchFamily="34" charset="0"/>
              </a:rPr>
              <a:t>engineered by scientists.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rlin Sans FB Demi" pitchFamily="34" charset="0"/>
              </a:rPr>
              <a:t>3) SELECTION</a:t>
            </a:r>
            <a:endParaRPr lang="en-US" dirty="0">
              <a:solidFill>
                <a:srgbClr val="FFFF0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Some traits are more suited or more advantageous for a species when there is a change in the environment.  These traits are “selected” and passed down to future generations.</a:t>
            </a:r>
            <a:endParaRPr lang="en-US" dirty="0"/>
          </a:p>
        </p:txBody>
      </p:sp>
      <p:pic>
        <p:nvPicPr>
          <p:cNvPr id="4" name="Picture 3" descr="mice coloration adapt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581400"/>
            <a:ext cx="3860800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peppered-mo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657600"/>
            <a:ext cx="3810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Variation &amp; environmental changes drive COMPETITION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Organisms compete for resources like:</a:t>
            </a:r>
          </a:p>
          <a:p>
            <a:pPr>
              <a:buNone/>
            </a:pPr>
            <a:r>
              <a:rPr lang="en-US" dirty="0" smtClean="0"/>
              <a:t>Food</a:t>
            </a:r>
          </a:p>
          <a:p>
            <a:pPr>
              <a:buNone/>
            </a:pPr>
            <a:r>
              <a:rPr lang="en-US" dirty="0" smtClean="0"/>
              <a:t>water</a:t>
            </a:r>
          </a:p>
          <a:p>
            <a:pPr>
              <a:buNone/>
            </a:pPr>
            <a:r>
              <a:rPr lang="en-US" dirty="0" smtClean="0"/>
              <a:t>Space (territory)</a:t>
            </a:r>
          </a:p>
          <a:p>
            <a:pPr>
              <a:buNone/>
            </a:pPr>
            <a:r>
              <a:rPr lang="en-US" dirty="0" smtClean="0"/>
              <a:t>Females (mating)</a:t>
            </a:r>
          </a:p>
          <a:p>
            <a:pPr>
              <a:buNone/>
            </a:pPr>
            <a:r>
              <a:rPr lang="en-US" dirty="0" smtClean="0"/>
              <a:t>Those organisms that are more successful at obtaining these resources will survive, mate and pass their traits on to their offspring.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189</TotalTime>
  <Words>408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Technic</vt:lpstr>
      <vt:lpstr>  Natural selection</vt:lpstr>
      <vt:lpstr>Darwin’s Travels</vt:lpstr>
      <vt:lpstr>Darwin’s Observations</vt:lpstr>
      <vt:lpstr> 4 Ideas that influenced Darwin</vt:lpstr>
      <vt:lpstr>Influences (cont)</vt:lpstr>
      <vt:lpstr>FOUR PARTS OF NATURAL SELECTION</vt:lpstr>
      <vt:lpstr>2.) GENETIC VARIATION</vt:lpstr>
      <vt:lpstr>3) SELECTION</vt:lpstr>
      <vt:lpstr>Variation &amp; environmental changes drive COMPETITION</vt:lpstr>
      <vt:lpstr>4)  ADAPTATION</vt:lpstr>
      <vt:lpstr>Slide 11</vt:lpstr>
      <vt:lpstr>Slide 12</vt:lpstr>
      <vt:lpstr>EXTINCTION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Natural selection</dc:title>
  <dc:creator>Jill Luckey</dc:creator>
  <cp:lastModifiedBy>Jill Luckey</cp:lastModifiedBy>
  <cp:revision>2</cp:revision>
  <dcterms:created xsi:type="dcterms:W3CDTF">2017-09-30T18:14:37Z</dcterms:created>
  <dcterms:modified xsi:type="dcterms:W3CDTF">2017-10-05T14:43:53Z</dcterms:modified>
</cp:coreProperties>
</file>